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22"/>
  </p:notesMasterIdLst>
  <p:handoutMasterIdLst>
    <p:handoutMasterId r:id="rId23"/>
  </p:handoutMasterIdLst>
  <p:sldIdLst>
    <p:sldId id="1803" r:id="rId2"/>
    <p:sldId id="939" r:id="rId3"/>
    <p:sldId id="1804" r:id="rId4"/>
    <p:sldId id="1805" r:id="rId5"/>
    <p:sldId id="1806" r:id="rId6"/>
    <p:sldId id="1808" r:id="rId7"/>
    <p:sldId id="1807" r:id="rId8"/>
    <p:sldId id="1809" r:id="rId9"/>
    <p:sldId id="1811" r:id="rId10"/>
    <p:sldId id="1812" r:id="rId11"/>
    <p:sldId id="1813" r:id="rId12"/>
    <p:sldId id="1814" r:id="rId13"/>
    <p:sldId id="1815" r:id="rId14"/>
    <p:sldId id="1816" r:id="rId15"/>
    <p:sldId id="1817" r:id="rId16"/>
    <p:sldId id="1818" r:id="rId17"/>
    <p:sldId id="1819" r:id="rId18"/>
    <p:sldId id="1820" r:id="rId19"/>
    <p:sldId id="1821" r:id="rId20"/>
    <p:sldId id="1270" r:id="rId21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1803"/>
            <p14:sldId id="939"/>
            <p14:sldId id="1804"/>
            <p14:sldId id="1805"/>
            <p14:sldId id="1806"/>
            <p14:sldId id="1808"/>
            <p14:sldId id="1807"/>
            <p14:sldId id="1809"/>
            <p14:sldId id="1811"/>
            <p14:sldId id="1812"/>
            <p14:sldId id="1813"/>
            <p14:sldId id="1814"/>
            <p14:sldId id="1815"/>
            <p14:sldId id="1816"/>
            <p14:sldId id="1817"/>
            <p14:sldId id="1818"/>
            <p14:sldId id="1819"/>
            <p14:sldId id="1820"/>
            <p14:sldId id="1821"/>
            <p14:sldId id="127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6544F"/>
    <a:srgbClr val="9E60B8"/>
    <a:srgbClr val="B04432"/>
    <a:srgbClr val="1778B8"/>
    <a:srgbClr val="FB8E20"/>
    <a:srgbClr val="D4EBE9"/>
    <a:srgbClr val="5AB88F"/>
    <a:srgbClr val="B58900"/>
    <a:srgbClr val="FFFDF9"/>
    <a:srgbClr val="3E72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309"/>
    <p:restoredTop sz="96911" autoAdjust="0"/>
  </p:normalViewPr>
  <p:slideViewPr>
    <p:cSldViewPr snapToGrid="0" snapToObjects="1">
      <p:cViewPr>
        <p:scale>
          <a:sx n="140" d="100"/>
          <a:sy n="140" d="100"/>
        </p:scale>
        <p:origin x="352" y="140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70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5" d="100"/>
        <a:sy n="85" d="100"/>
      </p:scale>
      <p:origin x="0" y="0"/>
    </p:cViewPr>
  </p:sorterViewPr>
  <p:notesViewPr>
    <p:cSldViewPr snapToGrid="0" snapToObjects="1">
      <p:cViewPr varScale="1">
        <p:scale>
          <a:sx n="122" d="100"/>
          <a:sy n="122" d="100"/>
        </p:scale>
        <p:origin x="430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9A0580E0-50EA-B04C-A23D-9E055999836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8DB275F-58C5-614C-AE1A-7640B3733D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4AF9EC-8012-1F4A-AE8D-5F4A36996518}" type="datetimeFigureOut">
              <a:rPr lang="de-DE" smtClean="0"/>
              <a:t>24.04.24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70DF82B-13A7-E34F-96F0-BE613545C8F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8D33D88-AF07-B249-A895-58D33190ECB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452498-D89F-D245-A8A0-401067CC51D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11933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24.04.24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58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163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745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326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7908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489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071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665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2743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5887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5959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494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6496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5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2758401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2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7570" y="769545"/>
            <a:ext cx="8768862" cy="3996928"/>
          </a:xfrm>
        </p:spPr>
        <p:txBody>
          <a:bodyPr/>
          <a:lstStyle>
            <a:lvl1pPr>
              <a:defRPr b="1">
                <a:solidFill>
                  <a:srgbClr val="FB8E20"/>
                </a:solidFill>
              </a:defRPr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3254371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590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846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4/24/24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781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4/24/24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87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4/24/24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31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4/24/24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508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4/24/24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346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4/24/24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17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4/24/24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579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51" r:id="rId13"/>
    <p:sldLayoutId id="2147483682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rgbClr val="36544F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rgbClr val="36544F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tanstack.com/router/latest" TargetMode="Externa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zod.dev/" TargetMode="External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tanstack.com/query/latest" TargetMode="Externa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9F54D1FE-1CFE-6ABD-BA96-5AD641D7B7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160" r="18824"/>
          <a:stretch/>
        </p:blipFill>
        <p:spPr>
          <a:xfrm rot="20545486">
            <a:off x="-1942289" y="-1062768"/>
            <a:ext cx="11927711" cy="7673411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51EB4A2D-5336-9F16-714E-B160B2F3BCFB}"/>
              </a:ext>
            </a:extLst>
          </p:cNvPr>
          <p:cNvSpPr/>
          <p:nvPr/>
        </p:nvSpPr>
        <p:spPr>
          <a:xfrm>
            <a:off x="248966" y="3282522"/>
            <a:ext cx="9143999" cy="4550833"/>
          </a:xfrm>
          <a:prstGeom prst="rect">
            <a:avLst/>
          </a:prstGeom>
          <a:solidFill>
            <a:srgbClr val="D4EBE9">
              <a:alpha val="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91440" y="4550833"/>
            <a:ext cx="9254535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8371" y="4550833"/>
            <a:ext cx="9127258" cy="592667"/>
          </a:xfrm>
        </p:spPr>
        <p:txBody>
          <a:bodyPr>
            <a:normAutofit/>
          </a:bodyPr>
          <a:lstStyle/>
          <a:p>
            <a:r>
              <a:rPr lang="de-DE" sz="1050" spc="60" dirty="0" err="1">
                <a:solidFill>
                  <a:srgbClr val="D4EBE9"/>
                </a:solidFill>
              </a:rPr>
              <a:t>Jax</a:t>
            </a:r>
            <a:r>
              <a:rPr lang="de-DE" sz="1050" spc="60" dirty="0">
                <a:solidFill>
                  <a:srgbClr val="D4EBE9"/>
                </a:solidFill>
              </a:rPr>
              <a:t> | Mainz/Online 25. April 2024 | @</a:t>
            </a:r>
            <a:r>
              <a:rPr lang="de-DE" sz="1050" spc="60" dirty="0" err="1">
                <a:solidFill>
                  <a:srgbClr val="D4EBE9"/>
                </a:solidFill>
              </a:rPr>
              <a:t>nilshartmann</a:t>
            </a:r>
            <a:endParaRPr lang="de-DE" sz="1050" spc="60" dirty="0">
              <a:solidFill>
                <a:srgbClr val="D4EBE9"/>
              </a:solidFill>
            </a:endParaRPr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A1BB54C4-7B79-E9D2-8871-1FEB6D9A922F}"/>
              </a:ext>
            </a:extLst>
          </p:cNvPr>
          <p:cNvGrpSpPr/>
          <p:nvPr/>
        </p:nvGrpSpPr>
        <p:grpSpPr>
          <a:xfrm>
            <a:off x="388924" y="117825"/>
            <a:ext cx="3076765" cy="954107"/>
            <a:chOff x="12484424" y="2415330"/>
            <a:chExt cx="2501921" cy="954107"/>
          </a:xfrm>
        </p:grpSpPr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03673105-AE7A-8BBB-C435-0FF8B31245A6}"/>
                </a:ext>
              </a:extLst>
            </p:cNvPr>
            <p:cNvSpPr txBox="1"/>
            <p:nvPr/>
          </p:nvSpPr>
          <p:spPr>
            <a:xfrm>
              <a:off x="12484424" y="2415330"/>
              <a:ext cx="2501921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</a:p>
          </p:txBody>
        </p:sp>
        <p:sp>
          <p:nvSpPr>
            <p:cNvPr id="8" name="Textfeld 7">
              <a:extLst>
                <a:ext uri="{FF2B5EF4-FFF2-40B4-BE49-F238E27FC236}">
                  <a16:creationId xmlns:a16="http://schemas.microsoft.com/office/drawing/2014/main" id="{D17D18E9-0DD6-D82D-C119-387C8D2CFAFF}"/>
                </a:ext>
              </a:extLst>
            </p:cNvPr>
            <p:cNvSpPr txBox="1"/>
            <p:nvPr/>
          </p:nvSpPr>
          <p:spPr>
            <a:xfrm>
              <a:off x="12491879" y="2890172"/>
              <a:ext cx="249446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https://</a:t>
              </a:r>
              <a:r>
                <a:rPr lang="de-DE" sz="16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nilshartmann.net</a:t>
              </a:r>
              <a:endParaRPr lang="de-DE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</p:grpSp>
      <p:sp>
        <p:nvSpPr>
          <p:cNvPr id="6" name="Textfeld 5">
            <a:extLst>
              <a:ext uri="{FF2B5EF4-FFF2-40B4-BE49-F238E27FC236}">
                <a16:creationId xmlns:a16="http://schemas.microsoft.com/office/drawing/2014/main" id="{6F4B198A-FBB1-E091-FB86-F1F27CBD2C6F}"/>
              </a:ext>
            </a:extLst>
          </p:cNvPr>
          <p:cNvSpPr txBox="1"/>
          <p:nvPr/>
        </p:nvSpPr>
        <p:spPr>
          <a:xfrm>
            <a:off x="4515977" y="665778"/>
            <a:ext cx="45237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5400" b="1" dirty="0">
                <a:ln>
                  <a:solidFill>
                    <a:srgbClr val="36544F"/>
                  </a:solidFill>
                </a:ln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Neues</a:t>
            </a:r>
            <a:endParaRPr lang="de-DE" sz="3600" dirty="0">
              <a:ln>
                <a:solidFill>
                  <a:srgbClr val="36544F"/>
                </a:solidFill>
              </a:ln>
              <a:solidFill>
                <a:srgbClr val="B04432"/>
              </a:solidFill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9C850009-6B98-15CD-3AA7-B3A90BADCA26}"/>
              </a:ext>
            </a:extLst>
          </p:cNvPr>
          <p:cNvSpPr txBox="1"/>
          <p:nvPr/>
        </p:nvSpPr>
        <p:spPr>
          <a:xfrm>
            <a:off x="5120223" y="2010195"/>
            <a:ext cx="3618683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8800" b="1" dirty="0" err="1">
                <a:ln>
                  <a:solidFill>
                    <a:srgbClr val="36544F"/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sz="7200" dirty="0">
              <a:solidFill>
                <a:srgbClr val="9E60B8"/>
              </a:solidFill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2BD3D1A6-2E8C-A376-B5C1-C30DD87E67DC}"/>
              </a:ext>
            </a:extLst>
          </p:cNvPr>
          <p:cNvSpPr txBox="1"/>
          <p:nvPr/>
        </p:nvSpPr>
        <p:spPr>
          <a:xfrm>
            <a:off x="4901297" y="3214922"/>
            <a:ext cx="2496199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7000" b="1" dirty="0">
                <a:ln>
                  <a:solidFill>
                    <a:srgbClr val="36544F"/>
                  </a:solidFill>
                </a:ln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Welt</a:t>
            </a:r>
            <a:endParaRPr lang="de-DE" sz="7000" dirty="0">
              <a:solidFill>
                <a:srgbClr val="1778B8"/>
              </a:solidFill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1CC8E9F5-A4D7-B983-162C-BF6B1E0FA882}"/>
              </a:ext>
            </a:extLst>
          </p:cNvPr>
          <p:cNvSpPr txBox="1"/>
          <p:nvPr/>
        </p:nvSpPr>
        <p:spPr>
          <a:xfrm>
            <a:off x="4296098" y="1429463"/>
            <a:ext cx="350646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4800" b="1" dirty="0">
                <a:ln>
                  <a:solidFill>
                    <a:srgbClr val="36544F"/>
                  </a:solidFill>
                </a:ln>
                <a:solidFill>
                  <a:srgbClr val="5AB88F"/>
                </a:solidFill>
                <a:latin typeface="Montserrat" charset="0"/>
                <a:ea typeface="Montserrat" charset="0"/>
                <a:cs typeface="Montserrat" charset="0"/>
              </a:rPr>
              <a:t>aus der</a:t>
            </a:r>
            <a:endParaRPr lang="de-DE" sz="4800" dirty="0">
              <a:solidFill>
                <a:srgbClr val="5AB88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02221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19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2800" dirty="0" err="1"/>
              <a:t>React</a:t>
            </a:r>
            <a:r>
              <a:rPr lang="de-DE" sz="2800" dirty="0"/>
              <a:t> 19: </a:t>
            </a:r>
            <a:r>
              <a:rPr lang="de-DE" sz="2800" dirty="0" err="1">
                <a:solidFill>
                  <a:srgbClr val="36544F"/>
                </a:solidFill>
              </a:rPr>
              <a:t>Context.Provider</a:t>
            </a:r>
            <a:r>
              <a:rPr lang="de-DE" sz="2800" dirty="0">
                <a:solidFill>
                  <a:srgbClr val="36544F"/>
                </a:solidFill>
              </a:rPr>
              <a:t> wird </a:t>
            </a:r>
            <a:r>
              <a:rPr lang="de-DE" sz="2800" dirty="0" err="1">
                <a:solidFill>
                  <a:srgbClr val="36544F"/>
                </a:solidFill>
              </a:rPr>
              <a:t>Context</a:t>
            </a:r>
            <a:endParaRPr lang="de-DE" sz="2800" dirty="0">
              <a:solidFill>
                <a:srgbClr val="36544F"/>
              </a:solidFill>
            </a:endParaRPr>
          </a:p>
          <a:p>
            <a:pPr marL="0" indent="0">
              <a:buNone/>
            </a:pPr>
            <a:endParaRPr lang="de-DE" sz="2800" b="0" dirty="0">
              <a:solidFill>
                <a:srgbClr val="36544F"/>
              </a:solidFill>
            </a:endParaRPr>
          </a:p>
          <a:p>
            <a:pPr marL="0" indent="0">
              <a:buNone/>
            </a:pPr>
            <a:r>
              <a:rPr lang="de-DE" sz="28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const</a:t>
            </a:r>
            <a:r>
              <a:rPr lang="de-DE" sz="28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28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ThemeContext</a:t>
            </a:r>
            <a:r>
              <a:rPr lang="de-DE" sz="28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  <a:r>
              <a:rPr lang="de-DE" sz="28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createContext</a:t>
            </a:r>
            <a:r>
              <a:rPr lang="de-DE" sz="28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</a:p>
          <a:p>
            <a:pPr marL="0" indent="0">
              <a:buNone/>
            </a:pPr>
            <a:endParaRPr lang="de-DE" sz="28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r>
              <a:rPr lang="de-DE" sz="28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&lt;</a:t>
            </a:r>
            <a:r>
              <a:rPr lang="de-DE" sz="2800" dirty="0" err="1">
                <a:solidFill>
                  <a:srgbClr val="1778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ThemeContext</a:t>
            </a:r>
            <a:r>
              <a:rPr lang="de-DE" sz="28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28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value</a:t>
            </a:r>
            <a:r>
              <a:rPr lang="de-DE" sz="28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={...} /&gt;</a:t>
            </a:r>
          </a:p>
        </p:txBody>
      </p:sp>
    </p:spTree>
    <p:extLst>
      <p:ext uri="{BB962C8B-B14F-4D97-AF65-F5344CB8AC3E}">
        <p14:creationId xmlns:p14="http://schemas.microsoft.com/office/powerpoint/2010/main" val="29967777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19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2800" dirty="0" err="1"/>
              <a:t>React</a:t>
            </a:r>
            <a:r>
              <a:rPr lang="de-DE" sz="2800" dirty="0"/>
              <a:t> 19: </a:t>
            </a:r>
            <a:r>
              <a:rPr lang="de-DE" sz="2800" dirty="0" err="1">
                <a:solidFill>
                  <a:srgbClr val="36544F"/>
                </a:solidFill>
              </a:rPr>
              <a:t>ref</a:t>
            </a:r>
            <a:r>
              <a:rPr lang="de-DE" sz="2800" dirty="0">
                <a:solidFill>
                  <a:srgbClr val="36544F"/>
                </a:solidFill>
              </a:rPr>
              <a:t> wird "normales" Property</a:t>
            </a:r>
          </a:p>
          <a:p>
            <a:pPr marL="0" indent="0">
              <a:buNone/>
            </a:pPr>
            <a:r>
              <a:rPr lang="de-DE" sz="2800" b="0" dirty="0">
                <a:solidFill>
                  <a:srgbClr val="36544F"/>
                </a:solidFill>
              </a:rPr>
              <a:t>Kein "</a:t>
            </a:r>
            <a:r>
              <a:rPr lang="de-DE" sz="2800" b="0" dirty="0" err="1">
                <a:solidFill>
                  <a:srgbClr val="36544F"/>
                </a:solidFill>
              </a:rPr>
              <a:t>forwardRef</a:t>
            </a:r>
            <a:r>
              <a:rPr lang="de-DE" sz="2800" b="0" dirty="0">
                <a:solidFill>
                  <a:srgbClr val="36544F"/>
                </a:solidFill>
              </a:rPr>
              <a:t>" mehr</a:t>
            </a:r>
          </a:p>
          <a:p>
            <a:pPr marL="0" indent="0">
              <a:buNone/>
            </a:pPr>
            <a:endParaRPr lang="de-DE" sz="2800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15728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19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de-DE" sz="2800" dirty="0" err="1"/>
              <a:t>React</a:t>
            </a:r>
            <a:r>
              <a:rPr lang="de-DE" sz="2800" dirty="0"/>
              <a:t> 19: </a:t>
            </a:r>
            <a:r>
              <a:rPr lang="de-DE" sz="2800" dirty="0">
                <a:solidFill>
                  <a:srgbClr val="36544F"/>
                </a:solidFill>
              </a:rPr>
              <a:t>Arbeiten mit Dokument Metadaten</a:t>
            </a:r>
          </a:p>
          <a:p>
            <a:pPr marL="0" indent="0">
              <a:buNone/>
            </a:pPr>
            <a:r>
              <a:rPr lang="de-DE" sz="2800" b="0" dirty="0">
                <a:solidFill>
                  <a:srgbClr val="36544F"/>
                </a:solidFill>
              </a:rPr>
              <a:t>Keine Notwendigkeit für </a:t>
            </a:r>
            <a:r>
              <a:rPr lang="de-DE" sz="2800" b="0" dirty="0" err="1">
                <a:solidFill>
                  <a:srgbClr val="36544F"/>
                </a:solidFill>
              </a:rPr>
              <a:t>Helmet</a:t>
            </a:r>
            <a:r>
              <a:rPr lang="de-DE" sz="2800" b="0" dirty="0">
                <a:solidFill>
                  <a:srgbClr val="36544F"/>
                </a:solidFill>
              </a:rPr>
              <a:t> etc. mehr</a:t>
            </a:r>
          </a:p>
          <a:p>
            <a:pPr marL="0" indent="0">
              <a:buNone/>
            </a:pPr>
            <a:endParaRPr lang="de-DE" sz="2800" b="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pPr marL="0" indent="0">
              <a:buNone/>
            </a:pPr>
            <a:r>
              <a:rPr lang="de-DE" sz="28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function</a:t>
            </a:r>
            <a:r>
              <a:rPr lang="de-DE" sz="28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28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LandingPage</a:t>
            </a:r>
            <a:r>
              <a:rPr lang="de-DE" sz="28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</a:p>
          <a:p>
            <a:pPr marL="0" indent="0">
              <a:buNone/>
            </a:pPr>
            <a:r>
              <a:rPr lang="de-DE" sz="28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28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28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&lt;&gt;</a:t>
            </a:r>
          </a:p>
          <a:p>
            <a:pPr marL="0" indent="0">
              <a:buNone/>
            </a:pPr>
            <a:r>
              <a:rPr lang="de-DE" sz="28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&lt;</a:t>
            </a:r>
            <a:r>
              <a:rPr lang="de-DE" sz="28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</a:t>
            </a:r>
            <a:r>
              <a:rPr lang="de-DE" sz="28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  <a:r>
              <a:rPr lang="de-DE" sz="28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Our</a:t>
            </a:r>
            <a:r>
              <a:rPr lang="de-DE" sz="28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Online Shop&lt;/</a:t>
            </a:r>
            <a:r>
              <a:rPr lang="de-DE" sz="28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title</a:t>
            </a:r>
            <a:r>
              <a:rPr lang="de-DE" sz="28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&gt;</a:t>
            </a:r>
          </a:p>
          <a:p>
            <a:pPr marL="0" indent="0">
              <a:buNone/>
            </a:pPr>
            <a:r>
              <a:rPr lang="de-DE" sz="28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&lt;h1&gt;Welcome </a:t>
            </a:r>
            <a:r>
              <a:rPr lang="de-DE" sz="28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to</a:t>
            </a:r>
            <a:r>
              <a:rPr lang="de-DE" sz="28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2800" b="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our</a:t>
            </a:r>
            <a:r>
              <a:rPr lang="de-DE" sz="28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Shop&lt;/h1&gt;</a:t>
            </a:r>
          </a:p>
          <a:p>
            <a:pPr marL="0" indent="0">
              <a:buNone/>
            </a:pPr>
            <a:r>
              <a:rPr lang="de-DE" sz="28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&lt;/&gt;</a:t>
            </a:r>
          </a:p>
          <a:p>
            <a:pPr marL="0" indent="0">
              <a:buNone/>
            </a:pPr>
            <a:r>
              <a:rPr lang="de-DE" sz="2800" b="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pPr marL="0" indent="0">
              <a:buNone/>
            </a:pPr>
            <a:endParaRPr lang="de-DE" sz="2800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15467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19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2800" dirty="0" err="1"/>
              <a:t>React</a:t>
            </a:r>
            <a:r>
              <a:rPr lang="de-DE" sz="2800" dirty="0"/>
              <a:t> 19: </a:t>
            </a:r>
            <a:r>
              <a:rPr lang="de-DE" sz="2800" dirty="0">
                <a:solidFill>
                  <a:srgbClr val="B04432"/>
                </a:solidFill>
              </a:rPr>
              <a:t>Kein</a:t>
            </a:r>
            <a:r>
              <a:rPr lang="de-DE" sz="2800" dirty="0">
                <a:solidFill>
                  <a:srgbClr val="36544F"/>
                </a:solidFill>
              </a:rPr>
              <a:t> Compiler</a:t>
            </a:r>
          </a:p>
          <a:p>
            <a:r>
              <a:rPr lang="de-DE" sz="2800" b="0" dirty="0" err="1">
                <a:solidFill>
                  <a:srgbClr val="36544F"/>
                </a:solidFill>
              </a:rPr>
              <a:t>React</a:t>
            </a:r>
            <a:r>
              <a:rPr lang="de-DE" sz="2800" b="0" dirty="0">
                <a:solidFill>
                  <a:srgbClr val="36544F"/>
                </a:solidFill>
              </a:rPr>
              <a:t> Compiler soll </a:t>
            </a:r>
            <a:r>
              <a:rPr lang="de-DE" sz="2800" b="0" dirty="0" err="1">
                <a:solidFill>
                  <a:srgbClr val="36544F"/>
                </a:solidFill>
              </a:rPr>
              <a:t>useMemo</a:t>
            </a:r>
            <a:r>
              <a:rPr lang="de-DE" sz="2800" b="0" dirty="0">
                <a:solidFill>
                  <a:srgbClr val="36544F"/>
                </a:solidFill>
              </a:rPr>
              <a:t>, </a:t>
            </a:r>
            <a:r>
              <a:rPr lang="de-DE" sz="2800" b="0" dirty="0" err="1">
                <a:solidFill>
                  <a:srgbClr val="36544F"/>
                </a:solidFill>
              </a:rPr>
              <a:t>useCallback</a:t>
            </a:r>
            <a:r>
              <a:rPr lang="de-DE" sz="2800" b="0" dirty="0">
                <a:solidFill>
                  <a:srgbClr val="36544F"/>
                </a:solidFill>
              </a:rPr>
              <a:t> etc. ersetzen</a:t>
            </a:r>
          </a:p>
          <a:p>
            <a:r>
              <a:rPr lang="de-DE" sz="2800" b="0" dirty="0">
                <a:solidFill>
                  <a:srgbClr val="36544F"/>
                </a:solidFill>
              </a:rPr>
              <a:t>Nicht Bestandteil von </a:t>
            </a:r>
            <a:r>
              <a:rPr lang="de-DE" sz="2800" b="0" dirty="0" err="1">
                <a:solidFill>
                  <a:srgbClr val="36544F"/>
                </a:solidFill>
              </a:rPr>
              <a:t>React</a:t>
            </a:r>
            <a:r>
              <a:rPr lang="de-DE" sz="2800" b="0" dirty="0">
                <a:solidFill>
                  <a:srgbClr val="36544F"/>
                </a:solidFill>
              </a:rPr>
              <a:t> 19</a:t>
            </a:r>
          </a:p>
        </p:txBody>
      </p:sp>
    </p:spTree>
    <p:extLst>
      <p:ext uri="{BB962C8B-B14F-4D97-AF65-F5344CB8AC3E}">
        <p14:creationId xmlns:p14="http://schemas.microsoft.com/office/powerpoint/2010/main" val="16255778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19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2800" dirty="0" err="1"/>
              <a:t>React</a:t>
            </a:r>
            <a:r>
              <a:rPr lang="de-DE" sz="2800" dirty="0"/>
              <a:t> 19</a:t>
            </a:r>
            <a:endParaRPr lang="de-DE" sz="2800" dirty="0">
              <a:solidFill>
                <a:srgbClr val="36544F"/>
              </a:solidFill>
            </a:endParaRPr>
          </a:p>
          <a:p>
            <a:r>
              <a:rPr lang="de-DE" sz="2800" b="0" dirty="0">
                <a:solidFill>
                  <a:srgbClr val="36544F"/>
                </a:solidFill>
              </a:rPr>
              <a:t>"</a:t>
            </a:r>
            <a:r>
              <a:rPr lang="de-DE" sz="2800" b="0" dirty="0" err="1">
                <a:solidFill>
                  <a:srgbClr val="36544F"/>
                </a:solidFill>
              </a:rPr>
              <a:t>use</a:t>
            </a:r>
            <a:r>
              <a:rPr lang="de-DE" sz="2800" b="0" dirty="0">
                <a:solidFill>
                  <a:srgbClr val="36544F"/>
                </a:solidFill>
              </a:rPr>
              <a:t> </a:t>
            </a:r>
            <a:r>
              <a:rPr lang="de-DE" sz="2800" b="0" dirty="0" err="1">
                <a:solidFill>
                  <a:srgbClr val="36544F"/>
                </a:solidFill>
              </a:rPr>
              <a:t>client</a:t>
            </a:r>
            <a:r>
              <a:rPr lang="de-DE" sz="2800" b="0" dirty="0">
                <a:solidFill>
                  <a:srgbClr val="36544F"/>
                </a:solidFill>
              </a:rPr>
              <a:t>" / "</a:t>
            </a:r>
            <a:r>
              <a:rPr lang="de-DE" sz="2800" b="0" dirty="0" err="1">
                <a:solidFill>
                  <a:srgbClr val="36544F"/>
                </a:solidFill>
              </a:rPr>
              <a:t>use</a:t>
            </a:r>
            <a:r>
              <a:rPr lang="de-DE" sz="2800" b="0" dirty="0">
                <a:solidFill>
                  <a:srgbClr val="36544F"/>
                </a:solidFill>
              </a:rPr>
              <a:t> </a:t>
            </a:r>
            <a:r>
              <a:rPr lang="de-DE" sz="2800" b="0" dirty="0" err="1">
                <a:solidFill>
                  <a:srgbClr val="36544F"/>
                </a:solidFill>
              </a:rPr>
              <a:t>server</a:t>
            </a:r>
            <a:r>
              <a:rPr lang="de-DE" sz="2800" b="0" dirty="0">
                <a:solidFill>
                  <a:srgbClr val="36544F"/>
                </a:solidFill>
              </a:rPr>
              <a:t>"</a:t>
            </a:r>
          </a:p>
          <a:p>
            <a:r>
              <a:rPr lang="de-DE" sz="2800" b="0" dirty="0">
                <a:solidFill>
                  <a:srgbClr val="36544F"/>
                </a:solidFill>
              </a:rPr>
              <a:t>Actions</a:t>
            </a:r>
          </a:p>
        </p:txBody>
      </p:sp>
    </p:spTree>
    <p:extLst>
      <p:ext uri="{BB962C8B-B14F-4D97-AF65-F5344CB8AC3E}">
        <p14:creationId xmlns:p14="http://schemas.microsoft.com/office/powerpoint/2010/main" val="25163772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19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2800" dirty="0" err="1"/>
              <a:t>React</a:t>
            </a:r>
            <a:r>
              <a:rPr lang="de-DE" sz="2800" dirty="0"/>
              <a:t> 19</a:t>
            </a:r>
            <a:endParaRPr lang="de-DE" sz="2800" dirty="0">
              <a:solidFill>
                <a:srgbClr val="36544F"/>
              </a:solidFill>
            </a:endParaRPr>
          </a:p>
          <a:p>
            <a:r>
              <a:rPr lang="de-DE" sz="2800" b="0" dirty="0">
                <a:solidFill>
                  <a:srgbClr val="36544F"/>
                </a:solidFill>
              </a:rPr>
              <a:t>"</a:t>
            </a:r>
            <a:r>
              <a:rPr lang="de-DE" sz="2800" b="0" dirty="0" err="1">
                <a:solidFill>
                  <a:srgbClr val="36544F"/>
                </a:solidFill>
              </a:rPr>
              <a:t>use</a:t>
            </a:r>
            <a:r>
              <a:rPr lang="de-DE" sz="2800" b="0" dirty="0">
                <a:solidFill>
                  <a:srgbClr val="36544F"/>
                </a:solidFill>
              </a:rPr>
              <a:t> </a:t>
            </a:r>
            <a:r>
              <a:rPr lang="de-DE" sz="2800" b="0" dirty="0" err="1">
                <a:solidFill>
                  <a:srgbClr val="36544F"/>
                </a:solidFill>
              </a:rPr>
              <a:t>client</a:t>
            </a:r>
            <a:r>
              <a:rPr lang="de-DE" sz="2800" b="0" dirty="0">
                <a:solidFill>
                  <a:srgbClr val="36544F"/>
                </a:solidFill>
              </a:rPr>
              <a:t>" / "</a:t>
            </a:r>
            <a:r>
              <a:rPr lang="de-DE" sz="2800" b="0" dirty="0" err="1">
                <a:solidFill>
                  <a:srgbClr val="36544F"/>
                </a:solidFill>
              </a:rPr>
              <a:t>use</a:t>
            </a:r>
            <a:r>
              <a:rPr lang="de-DE" sz="2800" b="0" dirty="0">
                <a:solidFill>
                  <a:srgbClr val="36544F"/>
                </a:solidFill>
              </a:rPr>
              <a:t> </a:t>
            </a:r>
            <a:r>
              <a:rPr lang="de-DE" sz="2800" b="0" dirty="0" err="1">
                <a:solidFill>
                  <a:srgbClr val="36544F"/>
                </a:solidFill>
              </a:rPr>
              <a:t>server</a:t>
            </a:r>
            <a:r>
              <a:rPr lang="de-DE" sz="2800" b="0" dirty="0">
                <a:solidFill>
                  <a:srgbClr val="36544F"/>
                </a:solidFill>
              </a:rPr>
              <a:t>"</a:t>
            </a:r>
          </a:p>
          <a:p>
            <a:r>
              <a:rPr lang="de-DE" sz="2800" b="0" dirty="0">
                <a:solidFill>
                  <a:srgbClr val="36544F"/>
                </a:solidFill>
              </a:rPr>
              <a:t>Actions</a:t>
            </a:r>
          </a:p>
          <a:p>
            <a:r>
              <a:rPr lang="de-DE" sz="2800" b="0" dirty="0">
                <a:solidFill>
                  <a:srgbClr val="36544F"/>
                </a:solidFill>
              </a:rPr>
              <a:t>Demo: </a:t>
            </a:r>
            <a:r>
              <a:rPr lang="de-DE" sz="2800" b="0" dirty="0" err="1">
                <a:solidFill>
                  <a:srgbClr val="36544F"/>
                </a:solidFill>
              </a:rPr>
              <a:t>Next.js</a:t>
            </a:r>
            <a:r>
              <a:rPr lang="de-DE" sz="2800" b="0" dirty="0">
                <a:solidFill>
                  <a:srgbClr val="36544F"/>
                </a:solidFill>
              </a:rPr>
              <a:t> </a:t>
            </a:r>
            <a:r>
              <a:rPr lang="de-DE" sz="2800" b="0" dirty="0" err="1">
                <a:solidFill>
                  <a:srgbClr val="36544F"/>
                </a:solidFill>
              </a:rPr>
              <a:t>LikesWidget</a:t>
            </a:r>
            <a:endParaRPr lang="de-DE" sz="2800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00641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Ökosystem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sz="5400" dirty="0"/>
              <a:t>Neues aus dem Ökosystem</a:t>
            </a:r>
          </a:p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2800" b="0" dirty="0">
                <a:solidFill>
                  <a:srgbClr val="36544F"/>
                </a:solidFill>
              </a:rPr>
              <a:t>oder</a:t>
            </a:r>
          </a:p>
          <a:p>
            <a:pPr marL="0" indent="0" algn="ctr">
              <a:buNone/>
            </a:pPr>
            <a:endParaRPr lang="de-DE" sz="2800" b="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endParaRPr lang="de-DE" sz="2800" b="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Ein "moderner" </a:t>
            </a: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React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Stack</a:t>
            </a:r>
          </a:p>
        </p:txBody>
      </p:sp>
    </p:spTree>
    <p:extLst>
      <p:ext uri="{BB962C8B-B14F-4D97-AF65-F5344CB8AC3E}">
        <p14:creationId xmlns:p14="http://schemas.microsoft.com/office/powerpoint/2010/main" val="40298345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Ökosystem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sz="5400" dirty="0"/>
              <a:t>Neues aus dem Ökosystem</a:t>
            </a:r>
          </a:p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Router</a:t>
            </a:r>
          </a:p>
          <a:p>
            <a:pPr marL="0" indent="0" algn="ctr">
              <a:buNone/>
            </a:pPr>
            <a:endParaRPr lang="de-DE" sz="4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  <a:hlinkClick r:id="rId2"/>
              </a:rPr>
              <a:t>https://tanstack.com/router/latest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Typsicheres Routing</a:t>
            </a:r>
          </a:p>
        </p:txBody>
      </p:sp>
    </p:spTree>
    <p:extLst>
      <p:ext uri="{BB962C8B-B14F-4D97-AF65-F5344CB8AC3E}">
        <p14:creationId xmlns:p14="http://schemas.microsoft.com/office/powerpoint/2010/main" val="34354153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Ökosystem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de-DE" sz="5400" dirty="0"/>
              <a:t>Neues aus dem Ökosystem</a:t>
            </a:r>
          </a:p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zod</a:t>
            </a:r>
            <a:endParaRPr lang="de-DE" sz="4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endParaRPr lang="de-DE" sz="4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  <a:hlinkClick r:id="rId2"/>
              </a:rPr>
              <a:t>https://zod.dev/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Typsicher zur Entwicklungszeit</a:t>
            </a: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Validierung zur Laufzeit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6320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Ökosystem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de-DE" sz="5400" dirty="0"/>
              <a:t>Neues aus dem Ökosystem</a:t>
            </a:r>
          </a:p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Query + Suspense</a:t>
            </a:r>
          </a:p>
          <a:p>
            <a:pPr marL="0" indent="0" algn="ctr">
              <a:buNone/>
            </a:pPr>
            <a:endParaRPr lang="de-DE" sz="4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  <a:hlinkClick r:id="rId2"/>
              </a:rPr>
              <a:t>https://tanstack.com/query/latest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Modernes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DataFetching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Bye, bye,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useEffect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5357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997BB58-D807-5249-0B3E-A62C93C8170A}"/>
              </a:ext>
            </a:extLst>
          </p:cNvPr>
          <p:cNvSpPr txBox="1"/>
          <p:nvPr/>
        </p:nvSpPr>
        <p:spPr>
          <a:xfrm>
            <a:off x="1" y="75100"/>
            <a:ext cx="9144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0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80060ED-E66B-11AA-6B50-850B5E85B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2572" y="2329806"/>
            <a:ext cx="1097332" cy="1600422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87A2A6EE-8AB9-F96A-8573-9A6388728F8F}"/>
              </a:ext>
            </a:extLst>
          </p:cNvPr>
          <p:cNvSpPr/>
          <p:nvPr/>
        </p:nvSpPr>
        <p:spPr>
          <a:xfrm>
            <a:off x="4698476" y="4042061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123215C-EAB1-5D69-2E99-15DE7E8DCE75}"/>
              </a:ext>
            </a:extLst>
          </p:cNvPr>
          <p:cNvSpPr/>
          <p:nvPr/>
        </p:nvSpPr>
        <p:spPr>
          <a:xfrm>
            <a:off x="126476" y="4025678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355CC1BB-4E36-90EC-C4F1-6435C560E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2420" y="2311703"/>
            <a:ext cx="1619340" cy="1600422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2235D462-9427-CE42-30BF-E85CE71EDB92}"/>
              </a:ext>
            </a:extLst>
          </p:cNvPr>
          <p:cNvSpPr txBox="1"/>
          <p:nvPr/>
        </p:nvSpPr>
        <p:spPr>
          <a:xfrm>
            <a:off x="0" y="1538293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</a:t>
            </a:r>
            <a:r>
              <a:rPr lang="de-DE" sz="18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TypeScript</a:t>
            </a:r>
          </a:p>
        </p:txBody>
      </p:sp>
    </p:spTree>
    <p:extLst>
      <p:ext uri="{BB962C8B-B14F-4D97-AF65-F5344CB8AC3E}">
        <p14:creationId xmlns:p14="http://schemas.microsoft.com/office/powerpoint/2010/main" val="23240754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B3584D7-709E-7445-9004-BD8D9D4680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40" t="10535" b="8197"/>
          <a:stretch/>
        </p:blipFill>
        <p:spPr>
          <a:xfrm>
            <a:off x="0" y="-6832"/>
            <a:ext cx="9144000" cy="5150332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2" y="-6832"/>
            <a:ext cx="9143999" cy="4510860"/>
          </a:xfrm>
          <a:prstGeom prst="rect">
            <a:avLst/>
          </a:prstGeom>
          <a:solidFill>
            <a:srgbClr val="D4EBE9">
              <a:alpha val="4244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4504028"/>
            <a:ext cx="9144000" cy="639472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BBDC070-223F-AA4C-B870-16D823CC1FA8}"/>
              </a:ext>
            </a:extLst>
          </p:cNvPr>
          <p:cNvSpPr/>
          <p:nvPr/>
        </p:nvSpPr>
        <p:spPr>
          <a:xfrm>
            <a:off x="15319" y="1005936"/>
            <a:ext cx="911336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72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Vielen Dank!</a:t>
            </a:r>
            <a:endParaRPr lang="de-DE" sz="1200" b="1" dirty="0">
              <a:solidFill>
                <a:srgbClr val="B04432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8E9C952-7991-E34E-B8C9-B1F4B1A05CA9}"/>
              </a:ext>
            </a:extLst>
          </p:cNvPr>
          <p:cNvSpPr txBox="1"/>
          <p:nvPr/>
        </p:nvSpPr>
        <p:spPr>
          <a:xfrm>
            <a:off x="683421" y="161123"/>
            <a:ext cx="1869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8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5293E4-AFE3-884E-9A51-1B8C18BA78C7}"/>
              </a:ext>
            </a:extLst>
          </p:cNvPr>
          <p:cNvSpPr txBox="1"/>
          <p:nvPr/>
        </p:nvSpPr>
        <p:spPr>
          <a:xfrm>
            <a:off x="688862" y="397602"/>
            <a:ext cx="157927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05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D4B14A3C-1AE8-274A-93EA-356102CAF9DD}"/>
              </a:ext>
            </a:extLst>
          </p:cNvPr>
          <p:cNvSpPr/>
          <p:nvPr/>
        </p:nvSpPr>
        <p:spPr>
          <a:xfrm>
            <a:off x="1478501" y="2248598"/>
            <a:ext cx="6195840" cy="2255430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Source-Code: </a:t>
            </a:r>
            <a:r>
              <a:rPr lang="de-DE" sz="2000" b="1" dirty="0">
                <a:solidFill>
                  <a:srgbClr val="1778B8"/>
                </a:solidFill>
              </a:rPr>
              <a:t>https://</a:t>
            </a:r>
            <a:r>
              <a:rPr lang="de-DE" sz="2000" b="1" dirty="0" err="1">
                <a:solidFill>
                  <a:srgbClr val="1778B8"/>
                </a:solidFill>
              </a:rPr>
              <a:t>react.schule</a:t>
            </a:r>
            <a:r>
              <a:rPr lang="de-DE" sz="2000" b="1" dirty="0">
                <a:solidFill>
                  <a:srgbClr val="1778B8"/>
                </a:solidFill>
              </a:rPr>
              <a:t>/jax-2024-react</a:t>
            </a:r>
            <a:endParaRPr lang="de-DE" b="1" dirty="0">
              <a:solidFill>
                <a:srgbClr val="1778B8"/>
              </a:solidFill>
            </a:endParaRPr>
          </a:p>
          <a:p>
            <a:pPr algn="ctr">
              <a:lnSpc>
                <a:spcPct val="130000"/>
              </a:lnSpc>
            </a:pPr>
            <a:endParaRPr lang="de-DE" sz="2000" b="1" dirty="0">
              <a:solidFill>
                <a:srgbClr val="1778B8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Fragen &amp; Kontakt: </a:t>
            </a:r>
            <a:r>
              <a:rPr lang="de-DE" b="1" dirty="0">
                <a:solidFill>
                  <a:srgbClr val="1778B8"/>
                </a:solidFill>
              </a:rPr>
              <a:t>nils@nilshartmann.net</a:t>
            </a:r>
          </a:p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Twitter: </a:t>
            </a:r>
            <a:r>
              <a:rPr lang="de-DE" b="1" dirty="0">
                <a:solidFill>
                  <a:srgbClr val="1778B8"/>
                </a:solidFill>
              </a:rPr>
              <a:t>@</a:t>
            </a:r>
            <a:r>
              <a:rPr lang="de-DE" b="1" dirty="0" err="1">
                <a:solidFill>
                  <a:srgbClr val="1778B8"/>
                </a:solidFill>
              </a:rPr>
              <a:t>nilshartmann</a:t>
            </a:r>
            <a:endParaRPr lang="de-DE" b="1" dirty="0">
              <a:solidFill>
                <a:srgbClr val="1778B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20915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137ABB7-BD05-2E49-AC3C-676347BAD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2645F8-40EA-0743-87FF-B885E3718B7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37395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dirty="0"/>
              <a:t>Beispiel-Anwendung</a:t>
            </a:r>
          </a:p>
          <a:p>
            <a:pPr marL="0" indent="0" algn="ctr">
              <a:buNone/>
            </a:pPr>
            <a:endParaRPr lang="de-DE" dirty="0"/>
          </a:p>
          <a:p>
            <a:pPr marL="0" indent="0" algn="ctr">
              <a:buNone/>
            </a:pPr>
            <a:r>
              <a:rPr lang="de-DE" dirty="0">
                <a:solidFill>
                  <a:srgbClr val="36544F"/>
                </a:solidFill>
              </a:rPr>
              <a:t>Source-Code (GitHub):</a:t>
            </a:r>
          </a:p>
          <a:p>
            <a:pPr marL="0" indent="0" algn="ctr">
              <a:buNone/>
            </a:pPr>
            <a:endParaRPr lang="de-DE" dirty="0">
              <a:solidFill>
                <a:srgbClr val="36544F"/>
              </a:solidFill>
            </a:endParaRPr>
          </a:p>
          <a:p>
            <a:pPr marL="0" indent="0" algn="ctr">
              <a:lnSpc>
                <a:spcPct val="130000"/>
              </a:lnSpc>
              <a:buNone/>
            </a:pPr>
            <a:r>
              <a:rPr lang="de-DE" sz="2400" b="0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https://</a:t>
            </a:r>
            <a:r>
              <a:rPr lang="de-DE" sz="2400" b="0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react.schule</a:t>
            </a:r>
            <a:r>
              <a:rPr lang="de-DE" sz="2400" b="0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/jax-2024-react</a:t>
            </a:r>
          </a:p>
          <a:p>
            <a:pPr marL="0" indent="0" algn="ctr">
              <a:lnSpc>
                <a:spcPct val="130000"/>
              </a:lnSpc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 algn="ctr">
              <a:lnSpc>
                <a:spcPct val="130000"/>
              </a:lnSpc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 algn="ctr">
              <a:lnSpc>
                <a:spcPct val="130000"/>
              </a:lnSpc>
              <a:buNone/>
            </a:pPr>
            <a:r>
              <a:rPr lang="de-DE" b="0" dirty="0">
                <a:solidFill>
                  <a:srgbClr val="36544F"/>
                </a:solidFill>
              </a:rPr>
              <a:t>Nach dem Vortrag checke ihr dort den geschriebenen Code auf einem neuen Branch ein</a:t>
            </a:r>
          </a:p>
          <a:p>
            <a:pPr lvl="1" algn="ctr"/>
            <a:endParaRPr lang="de-DE" sz="2100" b="0" dirty="0">
              <a:solidFill>
                <a:srgbClr val="36544F"/>
              </a:solidFill>
            </a:endParaRPr>
          </a:p>
          <a:p>
            <a:pPr lvl="1" algn="ctr"/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95591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19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sz="2800" dirty="0"/>
              <a:t>Wann war das letzte </a:t>
            </a:r>
            <a:r>
              <a:rPr lang="de-DE" sz="2800" dirty="0" err="1"/>
              <a:t>React</a:t>
            </a:r>
            <a:r>
              <a:rPr lang="de-DE" sz="2800" dirty="0"/>
              <a:t>-Release 18.2?</a:t>
            </a:r>
          </a:p>
          <a:p>
            <a:pPr marL="0" indent="0" algn="ctr">
              <a:buNone/>
            </a:pPr>
            <a:endParaRPr lang="de-DE" sz="2800" dirty="0"/>
          </a:p>
          <a:p>
            <a:pPr marL="457200" indent="-457200" algn="ctr">
              <a:buAutoNum type="alphaLcParenBoth"/>
            </a:pPr>
            <a:r>
              <a:rPr lang="de-DE" sz="2800" dirty="0">
                <a:solidFill>
                  <a:srgbClr val="36544F"/>
                </a:solidFill>
              </a:rPr>
              <a:t>14. Januar 2024</a:t>
            </a:r>
          </a:p>
          <a:p>
            <a:pPr marL="457200" indent="-457200" algn="ctr">
              <a:buAutoNum type="alphaLcParenBoth"/>
            </a:pPr>
            <a:endParaRPr lang="de-DE" sz="2800" dirty="0">
              <a:solidFill>
                <a:srgbClr val="36544F"/>
              </a:solidFill>
            </a:endParaRPr>
          </a:p>
          <a:p>
            <a:pPr marL="457200" indent="-457200" algn="ctr">
              <a:buAutoNum type="alphaLcParenBoth"/>
            </a:pPr>
            <a:r>
              <a:rPr lang="de-DE" sz="2800" dirty="0">
                <a:solidFill>
                  <a:srgbClr val="36544F"/>
                </a:solidFill>
              </a:rPr>
              <a:t>14. September 2023</a:t>
            </a:r>
          </a:p>
          <a:p>
            <a:pPr marL="457200" indent="-457200" algn="ctr">
              <a:buAutoNum type="alphaLcParenBoth"/>
            </a:pPr>
            <a:endParaRPr lang="de-DE" sz="2800" dirty="0">
              <a:solidFill>
                <a:srgbClr val="36544F"/>
              </a:solidFill>
            </a:endParaRPr>
          </a:p>
          <a:p>
            <a:pPr marL="457200" indent="-457200" algn="ctr">
              <a:buAutoNum type="alphaLcParenBoth"/>
            </a:pPr>
            <a:r>
              <a:rPr lang="de-DE" sz="2800" dirty="0">
                <a:solidFill>
                  <a:srgbClr val="36544F"/>
                </a:solidFill>
              </a:rPr>
              <a:t>14. Juni 2022</a:t>
            </a:r>
          </a:p>
        </p:txBody>
      </p:sp>
    </p:spTree>
    <p:extLst>
      <p:ext uri="{BB962C8B-B14F-4D97-AF65-F5344CB8AC3E}">
        <p14:creationId xmlns:p14="http://schemas.microsoft.com/office/powerpoint/2010/main" val="42723662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19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37395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sz="2800" dirty="0"/>
              <a:t>Wann war das letzte </a:t>
            </a:r>
            <a:r>
              <a:rPr lang="de-DE" sz="2800" dirty="0" err="1"/>
              <a:t>React</a:t>
            </a:r>
            <a:r>
              <a:rPr lang="de-DE" sz="2800" dirty="0"/>
              <a:t>-Release 18.2?</a:t>
            </a:r>
          </a:p>
          <a:p>
            <a:pPr marL="0" indent="0" algn="ctr">
              <a:buNone/>
            </a:pPr>
            <a:endParaRPr lang="de-DE" sz="2800" dirty="0"/>
          </a:p>
          <a:p>
            <a:pPr marL="457200" indent="-457200" algn="ctr">
              <a:buAutoNum type="alphaLcParenBoth"/>
            </a:pPr>
            <a:r>
              <a:rPr lang="de-DE" sz="2800" dirty="0">
                <a:solidFill>
                  <a:srgbClr val="36544F"/>
                </a:solidFill>
              </a:rPr>
              <a:t>14. Januar 2024</a:t>
            </a:r>
          </a:p>
          <a:p>
            <a:pPr marL="457200" indent="-457200" algn="ctr">
              <a:buAutoNum type="alphaLcParenBoth"/>
            </a:pPr>
            <a:endParaRPr lang="de-DE" sz="2800" dirty="0">
              <a:solidFill>
                <a:srgbClr val="36544F"/>
              </a:solidFill>
            </a:endParaRPr>
          </a:p>
          <a:p>
            <a:pPr marL="457200" indent="-457200" algn="ctr">
              <a:buAutoNum type="alphaLcParenBoth"/>
            </a:pPr>
            <a:r>
              <a:rPr lang="de-DE" sz="2800" dirty="0">
                <a:solidFill>
                  <a:srgbClr val="36544F"/>
                </a:solidFill>
              </a:rPr>
              <a:t>14. September 2023</a:t>
            </a:r>
          </a:p>
          <a:p>
            <a:pPr marL="457200" indent="-457200" algn="ctr">
              <a:buAutoNum type="alphaLcParenBoth"/>
            </a:pPr>
            <a:endParaRPr lang="de-DE" sz="2800" dirty="0">
              <a:solidFill>
                <a:srgbClr val="36544F"/>
              </a:solidFill>
            </a:endParaRPr>
          </a:p>
          <a:p>
            <a:pPr marL="457200" indent="-457200" algn="ctr">
              <a:buAutoNum type="alphaLcParenBoth"/>
            </a:pPr>
            <a:r>
              <a:rPr lang="de-DE" sz="2800" dirty="0"/>
              <a:t>14. Juni 2022</a:t>
            </a:r>
          </a:p>
          <a:p>
            <a:pPr marL="0" indent="0" algn="ctr">
              <a:buNone/>
            </a:pPr>
            <a:endParaRPr lang="de-DE" sz="2800" dirty="0"/>
          </a:p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CA6128D-4771-2B04-A23E-7B41A38BFC01}"/>
              </a:ext>
            </a:extLst>
          </p:cNvPr>
          <p:cNvSpPr txBox="1"/>
          <p:nvPr/>
        </p:nvSpPr>
        <p:spPr>
          <a:xfrm>
            <a:off x="5861304" y="3542958"/>
            <a:ext cx="80021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de-DE" sz="4800" dirty="0">
                <a:solidFill>
                  <a:srgbClr val="FF0000"/>
                </a:solidFill>
              </a:rPr>
              <a:t>😳</a:t>
            </a:r>
          </a:p>
        </p:txBody>
      </p:sp>
    </p:spTree>
    <p:extLst>
      <p:ext uri="{BB962C8B-B14F-4D97-AF65-F5344CB8AC3E}">
        <p14:creationId xmlns:p14="http://schemas.microsoft.com/office/powerpoint/2010/main" val="31971411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19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37395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sz="2800" dirty="0"/>
              <a:t>Wann war das letzte </a:t>
            </a:r>
            <a:r>
              <a:rPr lang="de-DE" sz="2800" dirty="0" err="1"/>
              <a:t>React</a:t>
            </a:r>
            <a:r>
              <a:rPr lang="de-DE" sz="2800" dirty="0"/>
              <a:t>-Release 18.2?</a:t>
            </a:r>
          </a:p>
          <a:p>
            <a:pPr marL="0" indent="0" algn="ctr">
              <a:buNone/>
            </a:pPr>
            <a:endParaRPr lang="de-DE" sz="2800" dirty="0"/>
          </a:p>
          <a:p>
            <a:pPr marL="457200" indent="-457200" algn="ctr">
              <a:buAutoNum type="alphaLcParenBoth"/>
            </a:pPr>
            <a:r>
              <a:rPr lang="de-DE" sz="2800" dirty="0">
                <a:solidFill>
                  <a:srgbClr val="36544F"/>
                </a:solidFill>
              </a:rPr>
              <a:t>14. Januar 2024</a:t>
            </a:r>
          </a:p>
          <a:p>
            <a:pPr marL="457200" indent="-457200" algn="ctr">
              <a:buAutoNum type="alphaLcParenBoth"/>
            </a:pPr>
            <a:endParaRPr lang="de-DE" sz="2800" dirty="0">
              <a:solidFill>
                <a:srgbClr val="36544F"/>
              </a:solidFill>
            </a:endParaRPr>
          </a:p>
          <a:p>
            <a:pPr marL="457200" indent="-457200" algn="ctr">
              <a:buAutoNum type="alphaLcParenBoth"/>
            </a:pPr>
            <a:r>
              <a:rPr lang="de-DE" sz="2800" dirty="0">
                <a:solidFill>
                  <a:srgbClr val="36544F"/>
                </a:solidFill>
              </a:rPr>
              <a:t>14. September 2023</a:t>
            </a:r>
          </a:p>
          <a:p>
            <a:pPr marL="457200" indent="-457200" algn="ctr">
              <a:buAutoNum type="alphaLcParenBoth"/>
            </a:pPr>
            <a:endParaRPr lang="de-DE" sz="2800" dirty="0">
              <a:solidFill>
                <a:srgbClr val="36544F"/>
              </a:solidFill>
            </a:endParaRPr>
          </a:p>
          <a:p>
            <a:pPr marL="457200" indent="-457200" algn="ctr">
              <a:buAutoNum type="alphaLcParenBoth"/>
            </a:pPr>
            <a:r>
              <a:rPr lang="de-DE" sz="2800" dirty="0"/>
              <a:t>14. Juni 2022</a:t>
            </a:r>
          </a:p>
          <a:p>
            <a:pPr marL="0" indent="0" algn="ctr">
              <a:buNone/>
            </a:pPr>
            <a:endParaRPr lang="de-DE" sz="2800" dirty="0"/>
          </a:p>
          <a:p>
            <a:pPr marL="0" indent="0" algn="ctr">
              <a:buNone/>
            </a:pPr>
            <a:r>
              <a:rPr lang="de-DE" sz="2800" dirty="0">
                <a:solidFill>
                  <a:srgbClr val="36544F"/>
                </a:solidFill>
              </a:rPr>
              <a:t>Zum Vergleich: vier </a:t>
            </a:r>
            <a:r>
              <a:rPr lang="de-DE" sz="2800" dirty="0">
                <a:solidFill>
                  <a:srgbClr val="9E60B8"/>
                </a:solidFill>
              </a:rPr>
              <a:t>Major</a:t>
            </a:r>
            <a:r>
              <a:rPr lang="de-DE" sz="2800" dirty="0">
                <a:solidFill>
                  <a:srgbClr val="36544F"/>
                </a:solidFill>
              </a:rPr>
              <a:t> JDK Releases seitdem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CA6128D-4771-2B04-A23E-7B41A38BFC01}"/>
              </a:ext>
            </a:extLst>
          </p:cNvPr>
          <p:cNvSpPr txBox="1"/>
          <p:nvPr/>
        </p:nvSpPr>
        <p:spPr>
          <a:xfrm>
            <a:off x="5861304" y="3542958"/>
            <a:ext cx="80021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de-DE" sz="4800" dirty="0">
                <a:solidFill>
                  <a:srgbClr val="FF0000"/>
                </a:solidFill>
              </a:rPr>
              <a:t>😳</a:t>
            </a:r>
          </a:p>
        </p:txBody>
      </p:sp>
    </p:spTree>
    <p:extLst>
      <p:ext uri="{BB962C8B-B14F-4D97-AF65-F5344CB8AC3E}">
        <p14:creationId xmlns:p14="http://schemas.microsoft.com/office/powerpoint/2010/main" val="16859168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19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sz="2800" dirty="0" err="1"/>
              <a:t>React</a:t>
            </a:r>
            <a:r>
              <a:rPr lang="de-DE" sz="2800" dirty="0"/>
              <a:t> 18.3</a:t>
            </a:r>
          </a:p>
          <a:p>
            <a:pPr marL="0" indent="0" algn="ctr">
              <a:buNone/>
            </a:pPr>
            <a:endParaRPr lang="de-DE" sz="2800" dirty="0"/>
          </a:p>
          <a:p>
            <a:pPr marL="0" indent="0" algn="ctr">
              <a:buNone/>
            </a:pPr>
            <a:r>
              <a:rPr lang="de-DE" sz="2800" dirty="0">
                <a:solidFill>
                  <a:srgbClr val="36544F"/>
                </a:solidFill>
              </a:rPr>
              <a:t>kommt wohl "bald"</a:t>
            </a:r>
          </a:p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2800" dirty="0">
                <a:solidFill>
                  <a:srgbClr val="36544F"/>
                </a:solidFill>
              </a:rPr>
              <a:t>Vorbereitung auf </a:t>
            </a:r>
            <a:r>
              <a:rPr lang="de-DE" sz="2800" dirty="0" err="1">
                <a:solidFill>
                  <a:srgbClr val="36544F"/>
                </a:solidFill>
              </a:rPr>
              <a:t>React</a:t>
            </a:r>
            <a:r>
              <a:rPr lang="de-DE" sz="2800" dirty="0">
                <a:solidFill>
                  <a:srgbClr val="36544F"/>
                </a:solidFill>
              </a:rPr>
              <a:t> 19</a:t>
            </a:r>
          </a:p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2800" dirty="0">
                <a:solidFill>
                  <a:srgbClr val="36544F"/>
                </a:solidFill>
              </a:rPr>
              <a:t>keine neuen Features </a:t>
            </a:r>
            <a:r>
              <a:rPr lang="de-DE" sz="2400" dirty="0">
                <a:solidFill>
                  <a:srgbClr val="36544F"/>
                </a:solidFill>
              </a:rPr>
              <a:t>😮‍💨</a:t>
            </a:r>
            <a:endParaRPr lang="de-DE" sz="280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77295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19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sz="2800" dirty="0" err="1"/>
              <a:t>React</a:t>
            </a:r>
            <a:r>
              <a:rPr lang="de-DE" sz="2800" dirty="0"/>
              <a:t> 19</a:t>
            </a:r>
          </a:p>
          <a:p>
            <a:pPr marL="0" indent="0" algn="ctr">
              <a:buNone/>
            </a:pPr>
            <a:endParaRPr lang="de-DE" sz="2800" dirty="0"/>
          </a:p>
          <a:p>
            <a:pPr marL="0" indent="0" algn="ctr">
              <a:buNone/>
            </a:pPr>
            <a:r>
              <a:rPr lang="de-DE" sz="2800" dirty="0">
                <a:solidFill>
                  <a:srgbClr val="36544F"/>
                </a:solidFill>
              </a:rPr>
              <a:t>kommt wohl dieses Jahr</a:t>
            </a:r>
          </a:p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95406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React</a:t>
            </a:r>
            <a:r>
              <a:rPr lang="de-DE" dirty="0"/>
              <a:t> 19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2800" dirty="0" err="1"/>
              <a:t>React</a:t>
            </a:r>
            <a:r>
              <a:rPr lang="de-DE" sz="2800" dirty="0"/>
              <a:t> 19: </a:t>
            </a:r>
            <a:r>
              <a:rPr lang="de-DE" sz="2800" dirty="0" err="1">
                <a:solidFill>
                  <a:srgbClr val="36544F"/>
                </a:solidFill>
              </a:rPr>
              <a:t>use</a:t>
            </a:r>
            <a:r>
              <a:rPr lang="de-DE" sz="2800" dirty="0">
                <a:solidFill>
                  <a:srgbClr val="36544F"/>
                </a:solidFill>
              </a:rPr>
              <a:t> Hook</a:t>
            </a:r>
          </a:p>
          <a:p>
            <a:pPr>
              <a:buFontTx/>
              <a:buChar char="-"/>
            </a:pPr>
            <a:r>
              <a:rPr lang="de-DE" sz="2800" b="0" dirty="0">
                <a:solidFill>
                  <a:srgbClr val="36544F"/>
                </a:solidFill>
              </a:rPr>
              <a:t>Vereinfacht arbeiten mit </a:t>
            </a:r>
            <a:r>
              <a:rPr lang="de-DE" sz="2800" b="0" dirty="0" err="1">
                <a:solidFill>
                  <a:srgbClr val="36544F"/>
                </a:solidFill>
              </a:rPr>
              <a:t>Context</a:t>
            </a:r>
            <a:r>
              <a:rPr lang="de-DE" sz="2800" b="0" dirty="0">
                <a:solidFill>
                  <a:srgbClr val="36544F"/>
                </a:solidFill>
              </a:rPr>
              <a:t> und </a:t>
            </a:r>
            <a:r>
              <a:rPr lang="de-DE" sz="2800" b="0" dirty="0" err="1">
                <a:solidFill>
                  <a:srgbClr val="36544F"/>
                </a:solidFill>
              </a:rPr>
              <a:t>Promises</a:t>
            </a:r>
            <a:endParaRPr lang="de-DE" sz="2800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99273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15875">
          <a:solidFill>
            <a:srgbClr val="FB8E2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rgbClr val="FFFDF9"/>
        </a:solidFill>
      </a:spPr>
      <a:bodyPr wrap="none" rtlCol="0">
        <a:spAutoFit/>
      </a:bodyPr>
      <a:lstStyle>
        <a:defPPr algn="l">
          <a:defRPr sz="2400" dirty="0" smtClean="0">
            <a:solidFill>
              <a:srgbClr val="FF0000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448</Words>
  <Application>Microsoft Macintosh PowerPoint</Application>
  <PresentationFormat>Bildschirmpräsentation (16:9)</PresentationFormat>
  <Paragraphs>142</Paragraphs>
  <Slides>20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9" baseType="lpstr">
      <vt:lpstr>Arial</vt:lpstr>
      <vt:lpstr>Calibri</vt:lpstr>
      <vt:lpstr>Calibri Light</vt:lpstr>
      <vt:lpstr>Candara</vt:lpstr>
      <vt:lpstr>Montserrat</vt:lpstr>
      <vt:lpstr>Source Code Pro</vt:lpstr>
      <vt:lpstr>Source Code Pro Medium</vt:lpstr>
      <vt:lpstr>Source Sans Pro</vt:lpstr>
      <vt:lpstr>Office-Design</vt:lpstr>
      <vt:lpstr>Jax | Mainz/Online 25. April 2024 | @nilshartmann</vt:lpstr>
      <vt:lpstr>https://nilshartmann.net</vt:lpstr>
      <vt:lpstr>Demo</vt:lpstr>
      <vt:lpstr>React 19</vt:lpstr>
      <vt:lpstr>React 19</vt:lpstr>
      <vt:lpstr>React 19</vt:lpstr>
      <vt:lpstr>React 19</vt:lpstr>
      <vt:lpstr>React 19</vt:lpstr>
      <vt:lpstr>React 19</vt:lpstr>
      <vt:lpstr>React 19</vt:lpstr>
      <vt:lpstr>React 19</vt:lpstr>
      <vt:lpstr>React 19</vt:lpstr>
      <vt:lpstr>React 19</vt:lpstr>
      <vt:lpstr>React 19</vt:lpstr>
      <vt:lpstr>React 19</vt:lpstr>
      <vt:lpstr>Ökosystem</vt:lpstr>
      <vt:lpstr>Ökosystem</vt:lpstr>
      <vt:lpstr>Ökosystem</vt:lpstr>
      <vt:lpstr>Ökosystem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1353</cp:revision>
  <cp:lastPrinted>2019-09-04T14:49:47Z</cp:lastPrinted>
  <dcterms:created xsi:type="dcterms:W3CDTF">2016-03-28T15:59:53Z</dcterms:created>
  <dcterms:modified xsi:type="dcterms:W3CDTF">2024-04-24T14:30:00Z</dcterms:modified>
</cp:coreProperties>
</file>

<file path=docProps/thumbnail.jpeg>
</file>